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64" r:id="rId3"/>
    <p:sldId id="265" r:id="rId4"/>
    <p:sldId id="257" r:id="rId5"/>
    <p:sldId id="260" r:id="rId6"/>
    <p:sldId id="266" r:id="rId7"/>
    <p:sldId id="267" r:id="rId8"/>
    <p:sldId id="269" r:id="rId9"/>
    <p:sldId id="270" r:id="rId10"/>
    <p:sldId id="27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7" d="100"/>
          <a:sy n="67" d="100"/>
        </p:scale>
        <p:origin x="-1476"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2917902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2694438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415531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2889499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9081480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258976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1997058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82035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1343324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13B4D15-B89F-4FF1-B5B5-6740BB5DEBC7}" type="datetimeFigureOut">
              <a:rPr lang="en-US" smtClean="0"/>
              <a:pPr/>
              <a:t>10/5/2023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39286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13B4D15-B89F-4FF1-B5B5-6740BB5DEBC7}" type="datetimeFigureOut">
              <a:rPr lang="en-US" smtClean="0"/>
              <a:pPr/>
              <a:t>10/5/2023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3670953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13B4D15-B89F-4FF1-B5B5-6740BB5DEBC7}" type="datetimeFigureOut">
              <a:rPr lang="en-US" smtClean="0"/>
              <a:pPr/>
              <a:t>10/5/2023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16552896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13B4D15-B89F-4FF1-B5B5-6740BB5DEBC7}" type="datetimeFigureOut">
              <a:rPr lang="en-US" smtClean="0"/>
              <a:pPr/>
              <a:t>10/5/2023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4211075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B4D15-B89F-4FF1-B5B5-6740BB5DEBC7}" type="datetimeFigureOut">
              <a:rPr lang="en-US" smtClean="0"/>
              <a:pPr/>
              <a:t>10/5/2023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1639200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C13B4D15-B89F-4FF1-B5B5-6740BB5DEBC7}" type="datetimeFigureOut">
              <a:rPr lang="en-US" smtClean="0"/>
              <a:pPr/>
              <a:t>10/5/2023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3807987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13B4D15-B89F-4FF1-B5B5-6740BB5DEBC7}" type="datetimeFigureOut">
              <a:rPr lang="en-US" smtClean="0"/>
              <a:pPr/>
              <a:t>10/5/2023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802628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13B4D15-B89F-4FF1-B5B5-6740BB5DEBC7}" type="datetimeFigureOut">
              <a:rPr lang="en-US" smtClean="0"/>
              <a:pPr/>
              <a:t>10/5/2023</a:t>
            </a:fld>
            <a:endParaRPr lang="en-IN"/>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33401F9-9BDC-430C-8CEA-CDC5C8CECBDF}" type="slidenum">
              <a:rPr lang="en-IN" smtClean="0"/>
              <a:pPr/>
              <a:t>‹#›</a:t>
            </a:fld>
            <a:endParaRPr lang="en-IN"/>
          </a:p>
        </p:txBody>
      </p:sp>
    </p:spTree>
    <p:extLst>
      <p:ext uri="{BB962C8B-B14F-4D97-AF65-F5344CB8AC3E}">
        <p14:creationId xmlns:p14="http://schemas.microsoft.com/office/powerpoint/2010/main" xmlns="" val="147651271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1857364"/>
            <a:ext cx="8535322" cy="4665700"/>
          </a:xfrm>
        </p:spPr>
        <p:txBody>
          <a:bodyPr>
            <a:normAutofit fontScale="90000"/>
          </a:bodyPr>
          <a:lstStyle/>
          <a:p>
            <a:pPr algn="l"/>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Awareness Building </a:t>
            </a:r>
            <a:b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on </a:t>
            </a:r>
            <a:b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IN"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Public Interest Disclosure &amp; Protection of Informers Resolution, 2004</a:t>
            </a:r>
            <a:br>
              <a:rPr lang="en-IN"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IN"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a:t>
            </a:r>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PIDPI)</a:t>
            </a:r>
            <a: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0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VIGILANCE AWARENESS WEEK 2023</a:t>
            </a:r>
            <a:br>
              <a:rPr lang="en-US" sz="40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0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0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27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For more details visit</a:t>
            </a:r>
            <a:br>
              <a:rPr lang="en-US" sz="27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27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http://www.cvc.gov.in</a:t>
            </a:r>
            <a:endParaRPr lang="en-IN" sz="2700" b="1" dirty="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pic>
        <p:nvPicPr>
          <p:cNvPr id="3" name="Picture 2" descr="images.jpg"/>
          <p:cNvPicPr>
            <a:picLocks noChangeAspect="1"/>
          </p:cNvPicPr>
          <p:nvPr/>
        </p:nvPicPr>
        <p:blipFill>
          <a:blip r:embed="rId2"/>
          <a:stretch>
            <a:fillRect/>
          </a:stretch>
        </p:blipFill>
        <p:spPr>
          <a:xfrm>
            <a:off x="5214942" y="0"/>
            <a:ext cx="2071702" cy="178593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1142984"/>
            <a:ext cx="8501122" cy="5357850"/>
          </a:xfrm>
        </p:spPr>
        <p:txBody>
          <a:bodyPr>
            <a:noAutofit/>
          </a:bodyPr>
          <a:lstStyle/>
          <a:p>
            <a:pPr algn="just"/>
            <a:endPar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a:p>
            <a:pPr algn="just"/>
            <a:endParaRPr lang="en-IN" sz="2800" dirty="0" smtClean="0">
              <a:solidFill>
                <a:srgbClr val="7030A0"/>
              </a:solidFill>
              <a:latin typeface="Aharoni" pitchFamily="2" charset="-79"/>
              <a:cs typeface="Aharoni" pitchFamily="2" charset="-79"/>
            </a:endParaRPr>
          </a:p>
          <a:p>
            <a:pPr algn="just"/>
            <a:endParaRPr lang="en-IN" sz="3200" dirty="0" smtClean="0">
              <a:solidFill>
                <a:srgbClr val="7030A0"/>
              </a:solidFill>
              <a:latin typeface="Aharoni" pitchFamily="2" charset="-79"/>
              <a:cs typeface="Aharoni" pitchFamily="2" charset="-79"/>
            </a:endParaRPr>
          </a:p>
        </p:txBody>
      </p:sp>
      <p:sp>
        <p:nvSpPr>
          <p:cNvPr id="5" name="Title 4"/>
          <p:cNvSpPr>
            <a:spLocks noGrp="1"/>
          </p:cNvSpPr>
          <p:nvPr>
            <p:ph type="title"/>
          </p:nvPr>
        </p:nvSpPr>
        <p:spPr>
          <a:xfrm>
            <a:off x="500034" y="214290"/>
            <a:ext cx="8286808" cy="3571900"/>
          </a:xfrm>
        </p:spPr>
        <p:txBody>
          <a:bodyPr>
            <a:normAutofit fontScale="90000"/>
          </a:bodyPr>
          <a:lstStyle/>
          <a:p>
            <a:pPr algn="just"/>
            <a:r>
              <a:rPr lang="en-IN"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IN"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IN" b="1" i="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Corruption is the enemy of development, and of good governance. It must be got rid of. Both the government and the people at large must come together to achieve this national objective.” </a:t>
            </a:r>
            <a:r>
              <a:rPr lang="en-IN" b="1" i="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IN" b="1" i="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IN"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IN"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IN"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a:t>
            </a:r>
            <a:r>
              <a:rPr lang="en-IN"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 </a:t>
            </a:r>
            <a:r>
              <a:rPr lang="en-IN" b="1" i="1" dirty="0" err="1"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Pratibha</a:t>
            </a:r>
            <a:r>
              <a:rPr lang="en-IN" b="1" i="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 </a:t>
            </a:r>
            <a:r>
              <a:rPr lang="en-IN" b="1" i="1" dirty="0" err="1"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Patil</a:t>
            </a:r>
            <a:endParaRPr lang="en-IN"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86116" y="285728"/>
            <a:ext cx="5857884" cy="6357982"/>
          </a:xfrm>
        </p:spPr>
        <p:txBody>
          <a:bodyPr>
            <a:normAutofit fontScale="90000"/>
          </a:bodyPr>
          <a:lstStyle/>
          <a:p>
            <a:r>
              <a:rPr lang="en-US" sz="4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Lodge A Complaint </a:t>
            </a:r>
            <a: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Under PIDPI </a:t>
            </a:r>
            <a: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if </a:t>
            </a:r>
            <a:b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there is any disclosure regarding </a:t>
            </a:r>
            <a:r>
              <a:rPr lang="en-IN"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allegation of corruption or misuse of office by any employee.</a:t>
            </a:r>
            <a: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36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0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Your Identity Shall Be Kept Confidential.</a:t>
            </a:r>
            <a:r>
              <a:rPr 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28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endParaRPr lang="en-IN"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14282" y="1571612"/>
            <a:ext cx="2940201" cy="2254366"/>
          </a:xfrm>
          <a:prstGeom prst="rect">
            <a:avLst/>
          </a:prstGeom>
        </p:spPr>
      </p:pic>
    </p:spTree>
    <p:extLst>
      <p:ext uri="{BB962C8B-B14F-4D97-AF65-F5344CB8AC3E}">
        <p14:creationId xmlns:p14="http://schemas.microsoft.com/office/powerpoint/2010/main" xmlns="" val="75273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785794"/>
            <a:ext cx="5715040" cy="1785950"/>
          </a:xfrm>
        </p:spPr>
        <p:txBody>
          <a:bodyPr>
            <a:noAutofit/>
          </a:bodyPr>
          <a:lstStyle/>
          <a:p>
            <a:pPr algn="l"/>
            <a:r>
              <a:rPr lang="en-IN"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Where to Complain</a:t>
            </a:r>
            <a: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
            </a:r>
            <a:b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br>
            <a:endParaRPr lang="en-IN"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pic>
        <p:nvPicPr>
          <p:cNvPr id="5" name="Picture 4" descr="pexels-photo-5428836.jpeg"/>
          <p:cNvPicPr>
            <a:picLocks noChangeAspect="1"/>
          </p:cNvPicPr>
          <p:nvPr/>
        </p:nvPicPr>
        <p:blipFill>
          <a:blip r:embed="rId2"/>
          <a:stretch>
            <a:fillRect/>
          </a:stretch>
        </p:blipFill>
        <p:spPr>
          <a:xfrm rot="568388">
            <a:off x="6000760" y="285728"/>
            <a:ext cx="2714644" cy="1711407"/>
          </a:xfrm>
          <a:prstGeom prst="rect">
            <a:avLst/>
          </a:prstGeom>
          <a:ln>
            <a:solidFill>
              <a:srgbClr val="FFFF00"/>
            </a:solidFill>
          </a:ln>
        </p:spPr>
      </p:pic>
      <p:pic>
        <p:nvPicPr>
          <p:cNvPr id="6" name="Picture 5" descr="20036769.jpg"/>
          <p:cNvPicPr>
            <a:picLocks noChangeAspect="1"/>
          </p:cNvPicPr>
          <p:nvPr/>
        </p:nvPicPr>
        <p:blipFill>
          <a:blip r:embed="rId3"/>
          <a:srcRect r="2084" b="12600"/>
          <a:stretch>
            <a:fillRect/>
          </a:stretch>
        </p:blipFill>
        <p:spPr>
          <a:xfrm>
            <a:off x="285720" y="2714620"/>
            <a:ext cx="8501122" cy="3643338"/>
          </a:xfrm>
          <a:prstGeom prst="rect">
            <a:avLst/>
          </a:prstGeom>
        </p:spPr>
      </p:pic>
      <p:sp>
        <p:nvSpPr>
          <p:cNvPr id="7" name="TextBox 6"/>
          <p:cNvSpPr txBox="1"/>
          <p:nvPr/>
        </p:nvSpPr>
        <p:spPr>
          <a:xfrm>
            <a:off x="3857620" y="4572008"/>
            <a:ext cx="2143140" cy="369332"/>
          </a:xfrm>
          <a:prstGeom prst="rect">
            <a:avLst/>
          </a:prstGeom>
          <a:noFill/>
        </p:spPr>
        <p:txBody>
          <a:bodyPr wrap="square" rtlCol="0">
            <a:spAutoFit/>
          </a:bodyPr>
          <a:lstStyle/>
          <a:p>
            <a:r>
              <a:rPr lang="en-US" dirty="0" smtClean="0">
                <a:solidFill>
                  <a:srgbClr val="7030A0"/>
                </a:solidFill>
                <a:latin typeface="Aharoni" pitchFamily="2" charset="-79"/>
                <a:cs typeface="Aharoni" pitchFamily="2" charset="-79"/>
              </a:rPr>
              <a:t>Secretary</a:t>
            </a:r>
            <a:endParaRPr lang="en-IN" dirty="0">
              <a:solidFill>
                <a:srgbClr val="7030A0"/>
              </a:solidFill>
              <a:latin typeface="Aharoni" pitchFamily="2" charset="-79"/>
              <a:cs typeface="Aharoni" pitchFamily="2" charset="-79"/>
            </a:endParaRPr>
          </a:p>
        </p:txBody>
      </p:sp>
      <p:sp>
        <p:nvSpPr>
          <p:cNvPr id="8" name="TextBox 7"/>
          <p:cNvSpPr txBox="1"/>
          <p:nvPr/>
        </p:nvSpPr>
        <p:spPr>
          <a:xfrm>
            <a:off x="3857620" y="4857760"/>
            <a:ext cx="4000528" cy="646331"/>
          </a:xfrm>
          <a:prstGeom prst="rect">
            <a:avLst/>
          </a:prstGeom>
          <a:noFill/>
        </p:spPr>
        <p:txBody>
          <a:bodyPr wrap="square" rtlCol="0">
            <a:spAutoFit/>
          </a:bodyPr>
          <a:lstStyle/>
          <a:p>
            <a:r>
              <a:rPr lang="en-US" dirty="0" smtClean="0">
                <a:solidFill>
                  <a:srgbClr val="7030A0"/>
                </a:solidFill>
                <a:latin typeface="Aharoni" pitchFamily="2" charset="-79"/>
                <a:cs typeface="Aharoni" pitchFamily="2" charset="-79"/>
              </a:rPr>
              <a:t>Central Vigilance Commission,</a:t>
            </a:r>
            <a:endParaRPr lang="en-IN" dirty="0" smtClean="0">
              <a:solidFill>
                <a:srgbClr val="7030A0"/>
              </a:solidFill>
              <a:latin typeface="Aharoni" pitchFamily="2" charset="-79"/>
              <a:cs typeface="Aharoni" pitchFamily="2" charset="-79"/>
            </a:endParaRPr>
          </a:p>
          <a:p>
            <a:endParaRPr lang="en-IN" dirty="0"/>
          </a:p>
        </p:txBody>
      </p:sp>
      <p:sp>
        <p:nvSpPr>
          <p:cNvPr id="9" name="TextBox 8"/>
          <p:cNvSpPr txBox="1"/>
          <p:nvPr/>
        </p:nvSpPr>
        <p:spPr>
          <a:xfrm>
            <a:off x="2571736" y="5643578"/>
            <a:ext cx="184731" cy="369332"/>
          </a:xfrm>
          <a:prstGeom prst="rect">
            <a:avLst/>
          </a:prstGeom>
          <a:noFill/>
        </p:spPr>
        <p:txBody>
          <a:bodyPr wrap="none" rtlCol="0">
            <a:spAutoFit/>
          </a:bodyPr>
          <a:lstStyle/>
          <a:p>
            <a:endParaRPr lang="en-IN" dirty="0"/>
          </a:p>
        </p:txBody>
      </p:sp>
      <p:sp>
        <p:nvSpPr>
          <p:cNvPr id="10" name="TextBox 9"/>
          <p:cNvSpPr txBox="1"/>
          <p:nvPr/>
        </p:nvSpPr>
        <p:spPr>
          <a:xfrm>
            <a:off x="3857620" y="5072074"/>
            <a:ext cx="3143272" cy="369332"/>
          </a:xfrm>
          <a:prstGeom prst="rect">
            <a:avLst/>
          </a:prstGeom>
          <a:noFill/>
        </p:spPr>
        <p:txBody>
          <a:bodyPr wrap="square" rtlCol="0">
            <a:spAutoFit/>
          </a:bodyPr>
          <a:lstStyle/>
          <a:p>
            <a:r>
              <a:rPr lang="en-US" dirty="0" err="1" smtClean="0">
                <a:solidFill>
                  <a:srgbClr val="7030A0"/>
                </a:solidFill>
                <a:latin typeface="Aharoni" pitchFamily="2" charset="-79"/>
                <a:cs typeface="Aharoni" pitchFamily="2" charset="-79"/>
              </a:rPr>
              <a:t>Satarkta</a:t>
            </a:r>
            <a:r>
              <a:rPr lang="en-US" dirty="0" smtClean="0">
                <a:solidFill>
                  <a:srgbClr val="7030A0"/>
                </a:solidFill>
                <a:latin typeface="Aharoni" pitchFamily="2" charset="-79"/>
                <a:cs typeface="Aharoni" pitchFamily="2" charset="-79"/>
              </a:rPr>
              <a:t> Bhawan, Block A</a:t>
            </a:r>
            <a:endParaRPr lang="en-IN" dirty="0" smtClean="0">
              <a:solidFill>
                <a:srgbClr val="7030A0"/>
              </a:solidFill>
              <a:latin typeface="Aharoni" pitchFamily="2" charset="-79"/>
              <a:cs typeface="Aharoni" pitchFamily="2" charset="-79"/>
            </a:endParaRPr>
          </a:p>
        </p:txBody>
      </p:sp>
      <p:sp>
        <p:nvSpPr>
          <p:cNvPr id="11" name="TextBox 10"/>
          <p:cNvSpPr txBox="1"/>
          <p:nvPr/>
        </p:nvSpPr>
        <p:spPr>
          <a:xfrm>
            <a:off x="3857620" y="5357826"/>
            <a:ext cx="4357718" cy="369332"/>
          </a:xfrm>
          <a:prstGeom prst="rect">
            <a:avLst/>
          </a:prstGeom>
          <a:noFill/>
        </p:spPr>
        <p:txBody>
          <a:bodyPr wrap="square" rtlCol="0">
            <a:spAutoFit/>
          </a:bodyPr>
          <a:lstStyle/>
          <a:p>
            <a:r>
              <a:rPr lang="en-US" dirty="0" smtClean="0">
                <a:solidFill>
                  <a:srgbClr val="7030A0"/>
                </a:solidFill>
                <a:latin typeface="Aharoni" pitchFamily="2" charset="-79"/>
                <a:cs typeface="Aharoni" pitchFamily="2" charset="-79"/>
              </a:rPr>
              <a:t>GPO Complex, INA, New Delhi-110 023</a:t>
            </a:r>
            <a:endParaRPr lang="en-IN" dirty="0" smtClean="0">
              <a:solidFill>
                <a:srgbClr val="7030A0"/>
              </a:solidFill>
              <a:latin typeface="Aharoni" pitchFamily="2" charset="-79"/>
              <a:cs typeface="Aharoni" pitchFamily="2" charset="-79"/>
            </a:endParaRPr>
          </a:p>
        </p:txBody>
      </p:sp>
      <p:sp>
        <p:nvSpPr>
          <p:cNvPr id="12" name="TextBox 11"/>
          <p:cNvSpPr txBox="1"/>
          <p:nvPr/>
        </p:nvSpPr>
        <p:spPr>
          <a:xfrm>
            <a:off x="1285852" y="3429000"/>
            <a:ext cx="4714908" cy="523220"/>
          </a:xfrm>
          <a:prstGeom prst="rect">
            <a:avLst/>
          </a:prstGeom>
          <a:noFill/>
        </p:spPr>
        <p:txBody>
          <a:bodyPr wrap="square" rtlCol="0">
            <a:spAutoFit/>
          </a:bodyPr>
          <a:lstStyle/>
          <a:p>
            <a:r>
              <a:rPr lang="en-US" sz="2400" dirty="0" smtClean="0">
                <a:solidFill>
                  <a:srgbClr val="FF0000"/>
                </a:solidFill>
              </a:rPr>
              <a:t>“</a:t>
            </a:r>
            <a:r>
              <a:rPr lang="en-US" sz="2800" b="1" u="sng"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Complaint under PIDPI</a:t>
            </a:r>
            <a:r>
              <a:rPr lang="en-US" sz="2400" dirty="0" smtClean="0">
                <a:solidFill>
                  <a:srgbClr val="FF0000"/>
                </a:solidFill>
              </a:rPr>
              <a:t>”</a:t>
            </a:r>
            <a:endParaRPr lang="en-IN" sz="2400" dirty="0" smtClean="0">
              <a:solidFill>
                <a:srgbClr val="FF0000"/>
              </a:solidFill>
            </a:endParaRPr>
          </a:p>
        </p:txBody>
      </p:sp>
    </p:spTree>
    <p:extLst>
      <p:ext uri="{BB962C8B-B14F-4D97-AF65-F5344CB8AC3E}">
        <p14:creationId xmlns:p14="http://schemas.microsoft.com/office/powerpoint/2010/main" xmlns="" val="75273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14744" y="642918"/>
            <a:ext cx="4857784" cy="1143000"/>
          </a:xfrm>
        </p:spPr>
        <p:txBody>
          <a:bodyPr>
            <a:normAutofit/>
          </a:bodyPr>
          <a:lstStyle/>
          <a:p>
            <a:r>
              <a:rPr lang="en-US" sz="40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PIDPI COMPLAINTS</a:t>
            </a:r>
            <a:endParaRPr lang="en-IN" sz="40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sp>
        <p:nvSpPr>
          <p:cNvPr id="3" name="Content Placeholder 2"/>
          <p:cNvSpPr>
            <a:spLocks noGrp="1"/>
          </p:cNvSpPr>
          <p:nvPr>
            <p:ph idx="1"/>
          </p:nvPr>
        </p:nvSpPr>
        <p:spPr>
          <a:xfrm>
            <a:off x="214282" y="2214554"/>
            <a:ext cx="8572560" cy="3929090"/>
          </a:xfrm>
        </p:spPr>
        <p:txBody>
          <a:bodyPr>
            <a:noAutofit/>
          </a:bodyPr>
          <a:lstStyle/>
          <a:p>
            <a:pPr algn="just"/>
            <a:r>
              <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Complaints made under </a:t>
            </a:r>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Public Interest Disclosure &amp; Protection of Informers Resolution are termed as PIDPI Complaints.</a:t>
            </a:r>
          </a:p>
          <a:p>
            <a:pPr algn="just"/>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Herein, identity of the complainant is kept confidential for all complaints lodged under it.</a:t>
            </a:r>
          </a:p>
        </p:txBody>
      </p:sp>
      <p:pic>
        <p:nvPicPr>
          <p:cNvPr id="5" name="Picture 4" descr="images.png"/>
          <p:cNvPicPr>
            <a:picLocks noChangeAspect="1"/>
          </p:cNvPicPr>
          <p:nvPr/>
        </p:nvPicPr>
        <p:blipFill>
          <a:blip r:embed="rId2"/>
          <a:stretch>
            <a:fillRect/>
          </a:stretch>
        </p:blipFill>
        <p:spPr>
          <a:xfrm rot="20939477">
            <a:off x="857224" y="214290"/>
            <a:ext cx="2257425" cy="1814536"/>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14290"/>
            <a:ext cx="7000924" cy="1143000"/>
          </a:xfrm>
        </p:spPr>
        <p:txBody>
          <a:bodyPr>
            <a:noAutofit/>
          </a:bodyPr>
          <a:lstStyle/>
          <a:p>
            <a:r>
              <a:rPr lang="en-US"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PIDPI COMPLAINTS TO BE FILED AGAINST THE EMPLOYEE OF:</a:t>
            </a:r>
            <a:endParaRPr lang="en-IN"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sp>
        <p:nvSpPr>
          <p:cNvPr id="3" name="Content Placeholder 2"/>
          <p:cNvSpPr>
            <a:spLocks noGrp="1"/>
          </p:cNvSpPr>
          <p:nvPr>
            <p:ph idx="1"/>
          </p:nvPr>
        </p:nvSpPr>
        <p:spPr>
          <a:xfrm>
            <a:off x="285720" y="1071546"/>
            <a:ext cx="8572560" cy="5500726"/>
          </a:xfrm>
        </p:spPr>
        <p:txBody>
          <a:bodyPr>
            <a:noAutofit/>
          </a:bodyPr>
          <a:lstStyle/>
          <a:p>
            <a:pPr algn="just"/>
            <a:endPar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a:p>
            <a:pPr algn="just"/>
            <a:r>
              <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Central Government</a:t>
            </a:r>
          </a:p>
          <a:p>
            <a:pPr algn="just"/>
            <a:r>
              <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Central Public Sector Enterprises</a:t>
            </a:r>
          </a:p>
          <a:p>
            <a:pPr algn="just"/>
            <a:r>
              <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Public Sector Banks</a:t>
            </a:r>
          </a:p>
          <a:p>
            <a:pPr algn="just"/>
            <a:r>
              <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Corporation established by or under any Central Act.</a:t>
            </a:r>
          </a:p>
          <a:p>
            <a:pPr algn="just"/>
            <a:r>
              <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Government companies, societies or local authorities owned or controlled by the Central Government.</a:t>
            </a:r>
            <a:endParaRPr lang="en-IN" sz="3200" b="1" dirty="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p:txBody>
      </p:sp>
      <p:pic>
        <p:nvPicPr>
          <p:cNvPr id="4" name="Picture 3" descr="pngtree-employee-find-search-icon-design-for-web-png-image_1927660.jpg"/>
          <p:cNvPicPr>
            <a:picLocks noChangeAspect="1"/>
          </p:cNvPicPr>
          <p:nvPr/>
        </p:nvPicPr>
        <p:blipFill>
          <a:blip r:embed="rId2"/>
          <a:stretch>
            <a:fillRect/>
          </a:stretch>
        </p:blipFill>
        <p:spPr>
          <a:xfrm>
            <a:off x="7000892" y="0"/>
            <a:ext cx="2143108" cy="1643074"/>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670" y="214290"/>
            <a:ext cx="7072330" cy="785794"/>
          </a:xfrm>
        </p:spPr>
        <p:txBody>
          <a:bodyPr>
            <a:noAutofit/>
          </a:bodyPr>
          <a:lstStyle/>
          <a:p>
            <a:r>
              <a:rPr lang="en-IN"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Guidelines For PIDPI Complaint</a:t>
            </a:r>
            <a:endParaRPr lang="en-IN"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sp>
        <p:nvSpPr>
          <p:cNvPr id="3" name="Content Placeholder 2"/>
          <p:cNvSpPr>
            <a:spLocks noGrp="1"/>
          </p:cNvSpPr>
          <p:nvPr>
            <p:ph idx="1"/>
          </p:nvPr>
        </p:nvSpPr>
        <p:spPr>
          <a:xfrm>
            <a:off x="285720" y="928670"/>
            <a:ext cx="8572560" cy="5500726"/>
          </a:xfrm>
        </p:spPr>
        <p:txBody>
          <a:bodyPr>
            <a:noAutofit/>
          </a:bodyPr>
          <a:lstStyle/>
          <a:p>
            <a:pPr algn="just"/>
            <a:endPar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a:p>
            <a:pPr algn="just"/>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PIDPI complaint should be in a closed/ secured envelope.</a:t>
            </a:r>
          </a:p>
          <a:p>
            <a:pPr algn="just"/>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The envelope must be </a:t>
            </a:r>
            <a:r>
              <a:rPr lang="en-IN" sz="3200" b="1" dirty="0" err="1"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superscribed</a:t>
            </a:r>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 as “Complaint under the Public Interest Disclosure &amp; Protection of Informer Resolution” or “PIDPI”.</a:t>
            </a:r>
          </a:p>
          <a:p>
            <a:pPr algn="just"/>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PIDPI complainant to give their name &amp; address in the complaint/ attached letter but not on the envelope.</a:t>
            </a:r>
          </a:p>
          <a:p>
            <a:pPr algn="just"/>
            <a:endParaRPr lang="en-IN" sz="3200" dirty="0" smtClean="0">
              <a:solidFill>
                <a:srgbClr val="7030A0"/>
              </a:solidFill>
              <a:latin typeface="Aharoni" pitchFamily="2" charset="-79"/>
              <a:cs typeface="Aharoni" pitchFamily="2" charset="-79"/>
            </a:endParaRPr>
          </a:p>
          <a:p>
            <a:pPr algn="just"/>
            <a:endParaRPr lang="en-IN" sz="3200" dirty="0" smtClean="0">
              <a:solidFill>
                <a:srgbClr val="7030A0"/>
              </a:solidFill>
              <a:latin typeface="Aharoni" pitchFamily="2" charset="-79"/>
              <a:cs typeface="Aharoni" pitchFamily="2" charset="-79"/>
            </a:endParaRPr>
          </a:p>
          <a:p>
            <a:pPr algn="just"/>
            <a:endParaRPr lang="en-IN" sz="3200" dirty="0" smtClean="0">
              <a:solidFill>
                <a:srgbClr val="7030A0"/>
              </a:solidFill>
              <a:latin typeface="Aharoni" pitchFamily="2" charset="-79"/>
              <a:cs typeface="Aharoni" pitchFamily="2" charset="-79"/>
            </a:endParaRPr>
          </a:p>
        </p:txBody>
      </p:sp>
      <p:pic>
        <p:nvPicPr>
          <p:cNvPr id="4" name="Picture 3" descr="download.jpg"/>
          <p:cNvPicPr>
            <a:picLocks noChangeAspect="1"/>
          </p:cNvPicPr>
          <p:nvPr/>
        </p:nvPicPr>
        <p:blipFill>
          <a:blip r:embed="rId2"/>
          <a:stretch>
            <a:fillRect/>
          </a:stretch>
        </p:blipFill>
        <p:spPr>
          <a:xfrm>
            <a:off x="285720" y="142852"/>
            <a:ext cx="1835549" cy="135732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638" y="214290"/>
            <a:ext cx="7072362" cy="785818"/>
          </a:xfrm>
        </p:spPr>
        <p:txBody>
          <a:bodyPr>
            <a:noAutofit/>
          </a:bodyPr>
          <a:lstStyle/>
          <a:p>
            <a:r>
              <a:rPr lang="en-IN"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Guidelines For PIDPI Complaint</a:t>
            </a:r>
            <a:endParaRPr lang="en-IN"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sp>
        <p:nvSpPr>
          <p:cNvPr id="3" name="Content Placeholder 2"/>
          <p:cNvSpPr>
            <a:spLocks noGrp="1"/>
          </p:cNvSpPr>
          <p:nvPr>
            <p:ph idx="1"/>
          </p:nvPr>
        </p:nvSpPr>
        <p:spPr>
          <a:xfrm>
            <a:off x="285720" y="785794"/>
            <a:ext cx="8858280" cy="5857940"/>
          </a:xfrm>
        </p:spPr>
        <p:txBody>
          <a:bodyPr>
            <a:noAutofit/>
          </a:bodyPr>
          <a:lstStyle/>
          <a:p>
            <a:pPr algn="just"/>
            <a:endPar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a:p>
            <a:pPr algn="just"/>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Complaints to be sent via post only. </a:t>
            </a:r>
          </a:p>
          <a:p>
            <a:pPr algn="just"/>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Commission will not issue any acknowledgement to protect the identity of the person. </a:t>
            </a:r>
          </a:p>
          <a:p>
            <a:pPr algn="just"/>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The complaints to have vigilance angle and should not be for grievance </a:t>
            </a:r>
            <a:r>
              <a:rPr lang="en-IN" sz="3200" b="1" dirty="0" err="1"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redressal</a:t>
            </a:r>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a:t>
            </a:r>
          </a:p>
          <a:p>
            <a:r>
              <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No anonymous/pseudonymous complaints will be entertained.</a:t>
            </a:r>
          </a:p>
          <a:p>
            <a:r>
              <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Contents of the complaints should be specific and verifiable.</a:t>
            </a:r>
            <a:endPar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a:p>
            <a:pPr algn="just"/>
            <a:endParaRPr lang="en-IN"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a:p>
            <a:pPr algn="just"/>
            <a:endParaRPr lang="en-IN" sz="3200" dirty="0" smtClean="0">
              <a:solidFill>
                <a:srgbClr val="7030A0"/>
              </a:solidFill>
              <a:latin typeface="Aharoni" pitchFamily="2" charset="-79"/>
              <a:cs typeface="Aharoni" pitchFamily="2" charset="-79"/>
            </a:endParaRPr>
          </a:p>
          <a:p>
            <a:pPr algn="just"/>
            <a:endParaRPr lang="en-IN" sz="3200" dirty="0" smtClean="0">
              <a:solidFill>
                <a:srgbClr val="7030A0"/>
              </a:solidFill>
              <a:latin typeface="Aharoni" pitchFamily="2" charset="-79"/>
              <a:cs typeface="Aharoni" pitchFamily="2" charset="-79"/>
            </a:endParaRPr>
          </a:p>
          <a:p>
            <a:pPr algn="just"/>
            <a:endParaRPr lang="en-IN" sz="3200" dirty="0" smtClean="0">
              <a:solidFill>
                <a:srgbClr val="7030A0"/>
              </a:solidFill>
              <a:latin typeface="Aharoni" pitchFamily="2" charset="-79"/>
              <a:cs typeface="Aharoni" pitchFamily="2" charset="-79"/>
            </a:endParaRPr>
          </a:p>
        </p:txBody>
      </p:sp>
      <p:pic>
        <p:nvPicPr>
          <p:cNvPr id="4" name="Picture 3" descr="download.jpg"/>
          <p:cNvPicPr>
            <a:picLocks noChangeAspect="1"/>
          </p:cNvPicPr>
          <p:nvPr/>
        </p:nvPicPr>
        <p:blipFill>
          <a:blip r:embed="rId2"/>
          <a:stretch>
            <a:fillRect/>
          </a:stretch>
        </p:blipFill>
        <p:spPr>
          <a:xfrm>
            <a:off x="0" y="0"/>
            <a:ext cx="1738942" cy="128588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52" y="214290"/>
            <a:ext cx="6858048" cy="642942"/>
          </a:xfrm>
        </p:spPr>
        <p:txBody>
          <a:bodyPr>
            <a:noAutofit/>
          </a:bodyPr>
          <a:lstStyle/>
          <a:p>
            <a:r>
              <a:rPr lang="en-IN"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While lodging PIDPI Complaint</a:t>
            </a:r>
            <a:endParaRPr lang="en-IN"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sp>
        <p:nvSpPr>
          <p:cNvPr id="3" name="Content Placeholder 2"/>
          <p:cNvSpPr>
            <a:spLocks noGrp="1"/>
          </p:cNvSpPr>
          <p:nvPr>
            <p:ph idx="1"/>
          </p:nvPr>
        </p:nvSpPr>
        <p:spPr>
          <a:xfrm>
            <a:off x="214282" y="1142984"/>
            <a:ext cx="8501122" cy="5357850"/>
          </a:xfrm>
        </p:spPr>
        <p:txBody>
          <a:bodyPr>
            <a:noAutofit/>
          </a:bodyPr>
          <a:lstStyle/>
          <a:p>
            <a:pPr algn="just"/>
            <a:endPar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a:p>
            <a:pPr algn="just"/>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Do not lodge complaint against employees of the State Governments/or its Corporations etc.</a:t>
            </a:r>
          </a:p>
          <a:p>
            <a:pPr algn="just"/>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Do not include details that identify the complainant in </a:t>
            </a:r>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PIDPI complaints </a:t>
            </a:r>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 If the inclusion of such details is unavoidable then a normal complaint may be lodged in the CVC portal.</a:t>
            </a:r>
          </a:p>
          <a:p>
            <a:pPr algn="just"/>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Do not send Complaints by emails/Complaint Management Portal or by any other electronic medium.</a:t>
            </a:r>
            <a:endParaRPr lang="en-IN" sz="2800" dirty="0" smtClean="0">
              <a:solidFill>
                <a:srgbClr val="7030A0"/>
              </a:solidFill>
              <a:latin typeface="Aharoni" pitchFamily="2" charset="-79"/>
              <a:cs typeface="Aharoni" pitchFamily="2" charset="-79"/>
            </a:endParaRPr>
          </a:p>
          <a:p>
            <a:pPr algn="just"/>
            <a:endParaRPr lang="en-IN" sz="2800" dirty="0" smtClean="0">
              <a:solidFill>
                <a:srgbClr val="7030A0"/>
              </a:solidFill>
              <a:latin typeface="Aharoni" pitchFamily="2" charset="-79"/>
              <a:cs typeface="Aharoni" pitchFamily="2" charset="-79"/>
            </a:endParaRPr>
          </a:p>
          <a:p>
            <a:pPr algn="just"/>
            <a:endParaRPr lang="en-IN" sz="3200" dirty="0" smtClean="0">
              <a:solidFill>
                <a:srgbClr val="7030A0"/>
              </a:solidFill>
              <a:latin typeface="Aharoni" pitchFamily="2" charset="-79"/>
              <a:cs typeface="Aharoni" pitchFamily="2" charset="-79"/>
            </a:endParaRPr>
          </a:p>
        </p:txBody>
      </p:sp>
      <p:pic>
        <p:nvPicPr>
          <p:cNvPr id="4" name="Picture 3" descr="images (3).jpg"/>
          <p:cNvPicPr>
            <a:picLocks noChangeAspect="1"/>
          </p:cNvPicPr>
          <p:nvPr/>
        </p:nvPicPr>
        <p:blipFill>
          <a:blip r:embed="rId2"/>
          <a:stretch>
            <a:fillRect/>
          </a:stretch>
        </p:blipFill>
        <p:spPr>
          <a:xfrm>
            <a:off x="0" y="0"/>
            <a:ext cx="2214546" cy="156877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52" y="214290"/>
            <a:ext cx="6858048" cy="642942"/>
          </a:xfrm>
        </p:spPr>
        <p:txBody>
          <a:bodyPr>
            <a:noAutofit/>
          </a:bodyPr>
          <a:lstStyle/>
          <a:p>
            <a:r>
              <a:rPr lang="en-IN"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rPr>
              <a:t>While lodging PIDPI Complaint</a:t>
            </a:r>
            <a:endParaRPr lang="en-IN"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haroni" pitchFamily="2" charset="-79"/>
              <a:cs typeface="Aharoni" pitchFamily="2" charset="-79"/>
            </a:endParaRPr>
          </a:p>
        </p:txBody>
      </p:sp>
      <p:sp>
        <p:nvSpPr>
          <p:cNvPr id="3" name="Content Placeholder 2"/>
          <p:cNvSpPr>
            <a:spLocks noGrp="1"/>
          </p:cNvSpPr>
          <p:nvPr>
            <p:ph idx="1"/>
          </p:nvPr>
        </p:nvSpPr>
        <p:spPr>
          <a:xfrm>
            <a:off x="214282" y="1142984"/>
            <a:ext cx="8501122" cy="5357850"/>
          </a:xfrm>
        </p:spPr>
        <p:txBody>
          <a:bodyPr>
            <a:noAutofit/>
          </a:bodyPr>
          <a:lstStyle/>
          <a:p>
            <a:pPr algn="just"/>
            <a:endParaRPr lang="en-US" sz="32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endParaRPr>
          </a:p>
          <a:p>
            <a:pPr algn="just"/>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Do not lodge </a:t>
            </a:r>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cs typeface="Aharoni" pitchFamily="2" charset="-79"/>
              </a:rPr>
              <a:t>generic  c</a:t>
            </a:r>
            <a:r>
              <a:rPr lang="en-IN"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omplaint without providing specific details of the complaint.</a:t>
            </a:r>
          </a:p>
          <a:p>
            <a:pPr algn="just"/>
            <a:r>
              <a:rPr lang="en-US"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Do not lodge the same complaint with some other </a:t>
            </a:r>
            <a:r>
              <a:rPr lang="en-US"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agency, </a:t>
            </a:r>
            <a:r>
              <a:rPr lang="en-US" sz="2800" b="1" dirty="0" smtClean="0">
                <a:ln w="9525">
                  <a:solidFill>
                    <a:schemeClr val="bg1"/>
                  </a:solidFill>
                  <a:prstDash val="solid"/>
                </a:ln>
                <a:solidFill>
                  <a:srgbClr val="7030A0"/>
                </a:solidFill>
                <a:effectLst>
                  <a:outerShdw blurRad="12700" dist="38100" dir="2700000" algn="tl" rotWithShape="0">
                    <a:schemeClr val="accent5">
                      <a:lumMod val="60000"/>
                      <a:lumOff val="40000"/>
                    </a:schemeClr>
                  </a:outerShdw>
                </a:effectLst>
                <a:latin typeface="Aharoni" pitchFamily="2" charset="-79"/>
                <a:ea typeface="+mj-ea"/>
                <a:cs typeface="Aharoni" pitchFamily="2" charset="-79"/>
              </a:rPr>
              <a:t>in order to protect the identity of the complainant.</a:t>
            </a:r>
          </a:p>
          <a:p>
            <a:pPr algn="just"/>
            <a:endParaRPr lang="en-IN" sz="2800" dirty="0" smtClean="0">
              <a:solidFill>
                <a:srgbClr val="7030A0"/>
              </a:solidFill>
              <a:latin typeface="Aharoni" pitchFamily="2" charset="-79"/>
              <a:cs typeface="Aharoni" pitchFamily="2" charset="-79"/>
            </a:endParaRPr>
          </a:p>
          <a:p>
            <a:pPr algn="just"/>
            <a:endParaRPr lang="en-IN" sz="3200" dirty="0" smtClean="0">
              <a:solidFill>
                <a:srgbClr val="7030A0"/>
              </a:solidFill>
              <a:latin typeface="Aharoni" pitchFamily="2" charset="-79"/>
              <a:cs typeface="Aharoni" pitchFamily="2" charset="-79"/>
            </a:endParaRPr>
          </a:p>
        </p:txBody>
      </p:sp>
      <p:pic>
        <p:nvPicPr>
          <p:cNvPr id="4" name="Picture 3" descr="images (3).jpg"/>
          <p:cNvPicPr>
            <a:picLocks noChangeAspect="1"/>
          </p:cNvPicPr>
          <p:nvPr/>
        </p:nvPicPr>
        <p:blipFill>
          <a:blip r:embed="rId2"/>
          <a:stretch>
            <a:fillRect/>
          </a:stretch>
        </p:blipFill>
        <p:spPr>
          <a:xfrm>
            <a:off x="0" y="0"/>
            <a:ext cx="2214546" cy="1568778"/>
          </a:xfrm>
          <a:prstGeom prst="rect">
            <a:avLst/>
          </a:prstGeom>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979</TotalTime>
  <Words>328</Words>
  <Application>Microsoft Office PowerPoint</Application>
  <PresentationFormat>On-screen Show (4:3)</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     Awareness Building  on  Public Interest Disclosure &amp; Protection of Informers Resolution, 2004 (PIDPI)  VIGILANCE AWARENESS WEEK 2023  For more details visit http://www.cvc.gov.in</vt:lpstr>
      <vt:lpstr>Lodge A Complaint Under PIDPI if  there is any disclosure regarding allegation of corruption or misuse of office by any employee.   Your Identity Shall Be Kept Confidential.  </vt:lpstr>
      <vt:lpstr>Where to Complain  </vt:lpstr>
      <vt:lpstr>PIDPI COMPLAINTS</vt:lpstr>
      <vt:lpstr>PIDPI COMPLAINTS TO BE FILED AGAINST THE EMPLOYEE OF:</vt:lpstr>
      <vt:lpstr>Guidelines For PIDPI Complaint</vt:lpstr>
      <vt:lpstr>Guidelines For PIDPI Complaint</vt:lpstr>
      <vt:lpstr>While lodging PIDPI Complaint</vt:lpstr>
      <vt:lpstr>While lodging PIDPI Complaint</vt:lpstr>
      <vt:lpstr> Corruption is the enemy of development, and of good governance. It must be got rid of. Both the government and the people at large must come together to achieve this national objective.”   ― Pratibha Patil</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Awareness Building on PIDPI Resolution</dc:title>
  <dc:creator>Administrator</dc:creator>
  <cp:lastModifiedBy>Administrator</cp:lastModifiedBy>
  <cp:revision>103</cp:revision>
  <dcterms:created xsi:type="dcterms:W3CDTF">2023-08-08T08:31:58Z</dcterms:created>
  <dcterms:modified xsi:type="dcterms:W3CDTF">2023-10-05T07:39:55Z</dcterms:modified>
</cp:coreProperties>
</file>